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62" r:id="rId2"/>
    <p:sldId id="276" r:id="rId3"/>
    <p:sldId id="277" r:id="rId4"/>
    <p:sldId id="278" r:id="rId5"/>
    <p:sldId id="279" r:id="rId6"/>
    <p:sldId id="363" r:id="rId7"/>
    <p:sldId id="357" r:id="rId8"/>
    <p:sldId id="280" r:id="rId9"/>
    <p:sldId id="358" r:id="rId10"/>
    <p:sldId id="281" r:id="rId11"/>
    <p:sldId id="359" r:id="rId12"/>
    <p:sldId id="282" r:id="rId13"/>
    <p:sldId id="360" r:id="rId14"/>
    <p:sldId id="361"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p:cViewPr varScale="1">
        <p:scale>
          <a:sx n="67" d="100"/>
          <a:sy n="67" d="100"/>
        </p:scale>
        <p:origin x="-11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3A3F3AED-478C-45B9-8CE9-7803909454C2}" type="datetimeFigureOut">
              <a:rPr lang="en-US" smtClean="0"/>
              <a:pPr/>
              <a:t>1/18/2010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1F7BE21-1E96-45BD-9A4C-BCFA9E69B2B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A3F3AED-478C-45B9-8CE9-7803909454C2}" type="datetimeFigureOut">
              <a:rPr lang="en-US" smtClean="0"/>
              <a:pPr/>
              <a:t>1/18/2010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A3F3AED-478C-45B9-8CE9-7803909454C2}" type="datetimeFigureOut">
              <a:rPr lang="en-US" smtClean="0"/>
              <a:pPr/>
              <a:t>1/18/2010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A3F3AED-478C-45B9-8CE9-7803909454C2}" type="datetimeFigureOut">
              <a:rPr lang="en-US" smtClean="0"/>
              <a:pPr/>
              <a:t>1/18/2010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A3F3AED-478C-45B9-8CE9-7803909454C2}" type="datetimeFigureOut">
              <a:rPr lang="en-US" smtClean="0"/>
              <a:pPr/>
              <a:t>1/18/2010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1F7BE21-1E96-45BD-9A4C-BCFA9E69B2B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A3F3AED-478C-45B9-8CE9-7803909454C2}" type="datetimeFigureOut">
              <a:rPr lang="en-US" smtClean="0"/>
              <a:pPr/>
              <a:t>1/18/2010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3A3F3AED-478C-45B9-8CE9-7803909454C2}" type="datetimeFigureOut">
              <a:rPr lang="en-US" smtClean="0"/>
              <a:pPr/>
              <a:t>1/18/2010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A3F3AED-478C-45B9-8CE9-7803909454C2}" type="datetimeFigureOut">
              <a:rPr lang="en-US" smtClean="0"/>
              <a:pPr/>
              <a:t>1/18/2010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A3F3AED-478C-45B9-8CE9-7803909454C2}" type="datetimeFigureOut">
              <a:rPr lang="en-US" smtClean="0"/>
              <a:pPr/>
              <a:t>1/18/2010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A3F3AED-478C-45B9-8CE9-7803909454C2}" type="datetimeFigureOut">
              <a:rPr lang="en-US" smtClean="0"/>
              <a:pPr/>
              <a:t>1/18/2010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1F7BE21-1E96-45BD-9A4C-BCFA9E69B2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A3F3AED-478C-45B9-8CE9-7803909454C2}" type="datetimeFigureOut">
              <a:rPr lang="en-US" smtClean="0"/>
              <a:pPr/>
              <a:t>1/18/2010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077200" y="6356350"/>
            <a:ext cx="609600" cy="365125"/>
          </a:xfrm>
        </p:spPr>
        <p:txBody>
          <a:bodyPr/>
          <a:lstStyle/>
          <a:p>
            <a:fld id="{31F7BE21-1E96-45BD-9A4C-BCFA9E69B2B9}" type="slidenum">
              <a:rPr lang="en-US" smtClean="0"/>
              <a:pPr/>
              <a:t>‹#›</a:t>
            </a:fld>
            <a:endParaRPr lang="en-US"/>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3F3AED-478C-45B9-8CE9-7803909454C2}" type="datetimeFigureOut">
              <a:rPr lang="en-US" smtClean="0"/>
              <a:pPr/>
              <a:t>1/18/2010</a:t>
            </a:fld>
            <a:endParaRPr lang="en-US"/>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1F7BE21-1E96-45BD-9A4C-BCFA9E69B2B9}" type="slidenum">
              <a:rPr lang="en-US" smtClean="0"/>
              <a:pPr/>
              <a:t>‹#›</a:t>
            </a:fld>
            <a:endParaRPr lang="en-US"/>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1371600"/>
            <a:ext cx="8286808" cy="1828800"/>
          </a:xfrm>
        </p:spPr>
        <p:txBody>
          <a:bodyPr>
            <a:normAutofit/>
          </a:bodyPr>
          <a:lstStyle/>
          <a:p>
            <a:pPr algn="ctr"/>
            <a:r>
              <a:rPr lang="ar-SA" sz="6000" dirty="0" smtClean="0">
                <a:solidFill>
                  <a:schemeClr val="tx1"/>
                </a:solidFill>
              </a:rPr>
              <a:t>غشاء </a:t>
            </a:r>
            <a:r>
              <a:rPr lang="ar-SA" sz="6000" dirty="0" smtClean="0">
                <a:solidFill>
                  <a:schemeClr val="tx1"/>
                </a:solidFill>
              </a:rPr>
              <a:t>البكارة</a:t>
            </a:r>
            <a:endParaRPr lang="ar-SA"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626121"/>
          </a:xfrm>
        </p:spPr>
        <p:txBody>
          <a:bodyPr>
            <a:normAutofit/>
          </a:bodyPr>
          <a:lstStyle/>
          <a:p>
            <a:pPr algn="just" rtl="1">
              <a:buNone/>
            </a:pPr>
            <a:r>
              <a:rPr lang="ar-SA" sz="3200" b="1" dirty="0"/>
              <a:t>هل يمكن أن يحدث حمل رغم سلامة غشاء البكارة ؟</a:t>
            </a:r>
            <a:endParaRPr lang="en-US" sz="3200" b="1" dirty="0"/>
          </a:p>
          <a:p>
            <a:pPr algn="just" rtl="1">
              <a:buNone/>
            </a:pPr>
            <a:r>
              <a:rPr lang="ar-SA" sz="3200" dirty="0"/>
              <a:t>من الممكن أحيانا أن يحدث الحمل دون فض غشاء البكارة أي دون الاتصال الجنسي الكامل، ولكن عن طريق الاتصال الجنسي السطحي. فقد يحدث انقطاع الطمث وبعض الأعراض الأخرى مثل الدوار والغثيان، مما يشير في الذهن إلى وجود حمل، بالرغم من أن الفتاة ليست متزوجة. وفي بعض الحالات الأخرى، قد تكون المفاجأة والدهشة أكثر من ذلك حين يتضح للفتاة أنها حامل بالرغم من حدوث الاتصال الجنسي السطحي وهي بملابسها الداخلية.</a:t>
            </a:r>
            <a:endParaRPr lang="en-US" sz="3200" b="1" dirty="0"/>
          </a:p>
          <a:p>
            <a:pPr algn="just">
              <a:buNone/>
            </a:pP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229600" cy="5000660"/>
          </a:xfrm>
        </p:spPr>
        <p:txBody>
          <a:bodyPr>
            <a:noAutofit/>
          </a:bodyPr>
          <a:lstStyle/>
          <a:p>
            <a:pPr algn="just" rtl="1">
              <a:buNone/>
            </a:pPr>
            <a:r>
              <a:rPr lang="ar-SA" sz="3200" dirty="0" smtClean="0"/>
              <a:t>فنحب أن نؤكد لكل فتاة أن وجود غشاء البكارة، على حاله، لا يمنع نفاذ الحيوانات المنوية خلاله، فيمكن للحيوانات المنوية أن تتحرك وتتسلل إلى داخل المهبل إذا تم القذف بالقرب من فتحته، أو إذا امتدت يد الفتاة لتحمل جزءا من السائل المنوي ناحية المهبل دون أن تدري، لذلك ، فتجنب حدوث أي اتصال جنسي في فترة "بعد عقد القران وقبل الدخول" شيئ ضروري حتى لا يحدث مالا تحمد عقباه. ومن يدري ربما تبوء هذه الفترة بالفشل فتقع الفتاة في محنة قاسية من جراء تلك العلاقة الجنسية السطحية وبينها وبين زوجها قبل الدخول.</a:t>
            </a:r>
            <a:endParaRPr lang="en-US" sz="3200" b="1" dirty="0" smtClean="0"/>
          </a:p>
          <a:p>
            <a:pPr algn="just" rtl="1">
              <a:buNone/>
            </a:pP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7"/>
            <a:ext cx="8229600" cy="4786346"/>
          </a:xfrm>
        </p:spPr>
        <p:txBody>
          <a:bodyPr>
            <a:normAutofit/>
          </a:bodyPr>
          <a:lstStyle/>
          <a:p>
            <a:pPr algn="just" rtl="1">
              <a:buNone/>
            </a:pPr>
            <a:r>
              <a:rPr lang="ar-SA" sz="3200" b="1" dirty="0"/>
              <a:t>المخاوف السابقة لفض غشاء البكارة ليلة العُرس. </a:t>
            </a:r>
            <a:endParaRPr lang="en-US" sz="3200" b="1" dirty="0"/>
          </a:p>
          <a:p>
            <a:pPr algn="just" rtl="1">
              <a:buNone/>
            </a:pPr>
            <a:r>
              <a:rPr lang="ar-SA" sz="3200" dirty="0"/>
              <a:t>لا داعي للخوف على الإطلاق من هذه العملية، ففض غشاء البكارة، لا يصحبه سوى الم بسيط وبعض قطرات من الدم، إذا ما تم ذلك برفق من طرف الزوج. ودورك في هذه الليلة أن تحاولي الاسترخاء أثناء الجماع، ولا تبالغي من صعوبة الموقف فكل الزوجات قد مررن من قبلك بهذه التجربة، وتذكري أن احساسك الزائد بالرهبة أثناء الجماع يؤدي إلى تقلص عضلات الحوض مما يؤدي إلى صعوبة الاتصال وبالتالي الى التوتر ومزيد من الرهبة.</a:t>
            </a:r>
            <a:endParaRPr lang="en-US" sz="3200" b="1" dirty="0"/>
          </a:p>
          <a:p>
            <a:pPr algn="just">
              <a:buNone/>
            </a:pP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500726"/>
          </a:xfrm>
        </p:spPr>
        <p:txBody>
          <a:bodyPr>
            <a:noAutofit/>
          </a:bodyPr>
          <a:lstStyle/>
          <a:p>
            <a:pPr algn="just" rtl="1">
              <a:buNone/>
            </a:pPr>
            <a:r>
              <a:rPr lang="ar-SA" sz="3200" dirty="0" smtClean="0"/>
              <a:t>   وقد يزيد من صعوبة هذا الموقف عدم معرفة الزوجة لزوجها جيدا، مما يشعرها بمزيد من الرهبة والارتباك من مواجهة هذه التجربة. لكنه في الحقيقة مهما كان الموقف وما يحيط به؛ فالأمر لا يحتاج سوى شيئ من الهدوء وضبط الأعصاب، ومن الأفضل أن يتم الجماع بين العروسين دون عنف أو مقاومة وبعد قليل من المداعبة والملاطفة. ولا داعي للإصرار من طرف الزوج، على الانتهاء من مهمته في ليلة الدخلة إذا كان الجو النفسي لا يسمح بذلك، فلا مانع من تأجيل الجماع ليلتين أو أكثر حتى تسود بين الزوجين الطمأنينية والألفة.</a:t>
            </a:r>
            <a:endParaRPr lang="en-US" sz="3200" b="1" dirty="0" smtClean="0"/>
          </a:p>
          <a:p>
            <a:pPr algn="just" rtl="1">
              <a:buNone/>
            </a:pP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24648"/>
          </a:xfrm>
        </p:spPr>
        <p:txBody>
          <a:bodyPr>
            <a:normAutofit fontScale="90000"/>
          </a:bodyPr>
          <a:lstStyle/>
          <a:p>
            <a:pPr algn="ctr" rtl="1"/>
            <a:r>
              <a:rPr lang="ar-SA" b="1" dirty="0" smtClean="0"/>
              <a:t>بعض الأوهام حول غشاء البكارة </a:t>
            </a:r>
            <a:endParaRPr lang="en-US" dirty="0"/>
          </a:p>
        </p:txBody>
      </p:sp>
      <p:sp>
        <p:nvSpPr>
          <p:cNvPr id="3" name="Content Placeholder 2"/>
          <p:cNvSpPr>
            <a:spLocks noGrp="1"/>
          </p:cNvSpPr>
          <p:nvPr>
            <p:ph idx="1"/>
          </p:nvPr>
        </p:nvSpPr>
        <p:spPr>
          <a:xfrm>
            <a:off x="500034" y="1571612"/>
            <a:ext cx="8229600" cy="4857784"/>
          </a:xfrm>
        </p:spPr>
        <p:txBody>
          <a:bodyPr>
            <a:noAutofit/>
          </a:bodyPr>
          <a:lstStyle/>
          <a:p>
            <a:pPr algn="just" rtl="1">
              <a:buNone/>
            </a:pPr>
            <a:r>
              <a:rPr lang="ar-SA" sz="3200" dirty="0" smtClean="0"/>
              <a:t>  قد يدفع حرص الفتاة الشديد على عذريتها وسلامة غشاء البكارة أحيانا إلى اختلاق الأوهام أو الوسسة التي ترتبط بهذا الموضوع، وقد يكون لها العذر في ذلك لما نشأت عليه، ولما أدركته من قيمة غالية لهذا الغشاء الذي قد يرنبط وجوده بكيانها ووجودها. وقد تشك بعض الفتيات في حدوث تلف بغشاء البكارة من جراء بعض الأمور البسيطة، والتي لا تتعلق نهائيا بسلامة غشاء البكارة، مثل :</a:t>
            </a:r>
            <a:endParaRPr lang="en-US" sz="3200" b="1" dirty="0" smtClean="0"/>
          </a:p>
          <a:p>
            <a:pPr algn="just" rtl="1"/>
            <a:r>
              <a:rPr lang="ar-SA" sz="3200" dirty="0" smtClean="0"/>
              <a:t>   الهرش بأعلى الفخذين.</a:t>
            </a:r>
            <a:endParaRPr lang="en-US" sz="3200" b="1" dirty="0" smtClean="0"/>
          </a:p>
          <a:p>
            <a:pPr algn="just" rtl="1"/>
            <a:r>
              <a:rPr lang="ar-SA" sz="3200" dirty="0" smtClean="0"/>
              <a:t>   وجود إفراز مهبلي برائحة كريهة في الملابس الداخلية.</a:t>
            </a:r>
            <a:endParaRPr lang="en-US" sz="3200" b="1" dirty="0" smtClean="0"/>
          </a:p>
          <a:p>
            <a:pPr algn="just"/>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071546"/>
            <a:ext cx="8229600" cy="4757758"/>
          </a:xfrm>
        </p:spPr>
        <p:txBody>
          <a:bodyPr>
            <a:normAutofit/>
          </a:bodyPr>
          <a:lstStyle/>
          <a:p>
            <a:pPr algn="just" rtl="1"/>
            <a:r>
              <a:rPr lang="ar-SA" sz="3200" dirty="0" smtClean="0"/>
              <a:t>سقوط </a:t>
            </a:r>
            <a:r>
              <a:rPr lang="ar-SA" sz="3200" dirty="0"/>
              <a:t>الفتاة على ظهرها.</a:t>
            </a:r>
            <a:endParaRPr lang="en-US" sz="3200" b="1" dirty="0"/>
          </a:p>
          <a:p>
            <a:pPr algn="just" rtl="1">
              <a:buNone/>
            </a:pPr>
            <a:r>
              <a:rPr lang="ar-SA" sz="3200" dirty="0" smtClean="0"/>
              <a:t>  بل </a:t>
            </a:r>
            <a:r>
              <a:rPr lang="ar-SA" sz="3200" dirty="0"/>
              <a:t>إنه في بعض الأحيان، قد يكون خوف الفتاة من حدوث تلف بغشاء البكارة غير مرتبط بأي مبرر لذلك. فهو خوف لمجرد الخوف. فقد زارت إحدى العيادات الطبية فتاة تشكو من إحساسها من وقت لآخر أثناء فترة الاختبارات من حدوث تلف بغشاء البكارة. ونود التنويه إلى أن تمزق غشاء البكارة لا يمكن أن يحدث إلا عن طريق الاتصال الجنسي الكامل، وفي بعض الحالات النادرة مثل سقوط الفتاة على جسم حاد، أو أثناء ممارسة العادة السرية.</a:t>
            </a:r>
            <a:endParaRPr lang="en-US" sz="3200" b="1" dirty="0"/>
          </a:p>
          <a:p>
            <a:pPr algn="just">
              <a:buNone/>
            </a:pP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14356"/>
            <a:ext cx="8229600" cy="5643602"/>
          </a:xfrm>
        </p:spPr>
        <p:txBody>
          <a:bodyPr>
            <a:noAutofit/>
          </a:bodyPr>
          <a:lstStyle/>
          <a:p>
            <a:pPr algn="just" rtl="1">
              <a:buNone/>
            </a:pPr>
            <a:r>
              <a:rPr lang="ar-SA" sz="3200" b="1" dirty="0" smtClean="0"/>
              <a:t>    ماهو </a:t>
            </a:r>
            <a:r>
              <a:rPr lang="ar-SA" sz="3200" b="1" dirty="0"/>
              <a:t>غشاء البكارة ؟</a:t>
            </a:r>
            <a:endParaRPr lang="en-US" sz="3200" b="1" dirty="0"/>
          </a:p>
          <a:p>
            <a:pPr marL="85725" indent="0" algn="just" rtl="1">
              <a:buNone/>
            </a:pPr>
            <a:r>
              <a:rPr lang="ar-SA" sz="3200" dirty="0" smtClean="0"/>
              <a:t>غشاء </a:t>
            </a:r>
            <a:r>
              <a:rPr lang="ar-SA" sz="3200" dirty="0"/>
              <a:t>البكارة هو غشاء رقيق يسد فتحة المهبل من الخارج، لكنه يسمح في نفس الوقت بنزول دم الحيض من خلال فتحة، أو فتحات صغيرة موجودة به. أو بمعنى آخر، هو غشاء يفصل بين الأعضاء التناسلية الخارجية "الفرج" وبداية الأعضاء التناسلية الداخلية"المهبل". والمهبل هو الجزء الذي يتك خلاله الاتصال الجنسي بدخول عضو الذكر مخترقا غشاء البكارة، مما يؤدي إلى تمزق غشاء البكارة والذي يصحبه نزول بضع نقاط من الدم، وغشاء البكارة هو غشاء تولد به الأنثى، فهو يتكون في الأسابيع الأولى من تكوينها وهي جنين بداخل رحم أمها، وينمو مع نمو الجسم كما تنو باقي الأعضاء.</a:t>
            </a:r>
            <a:endParaRPr lang="en-US" sz="3200" b="1" dirty="0"/>
          </a:p>
          <a:p>
            <a:pPr algn="just">
              <a:buNone/>
            </a:pP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868346"/>
          </a:xfrm>
        </p:spPr>
        <p:txBody>
          <a:bodyPr>
            <a:normAutofit/>
          </a:bodyPr>
          <a:lstStyle/>
          <a:p>
            <a:pPr algn="ctr"/>
            <a:r>
              <a:rPr lang="ar-SA" b="1" dirty="0" smtClean="0"/>
              <a:t>شكل غشاء البكارة  </a:t>
            </a:r>
            <a:endParaRPr lang="en-US" dirty="0"/>
          </a:p>
        </p:txBody>
      </p:sp>
      <p:sp>
        <p:nvSpPr>
          <p:cNvPr id="3" name="Content Placeholder 2"/>
          <p:cNvSpPr>
            <a:spLocks noGrp="1"/>
          </p:cNvSpPr>
          <p:nvPr>
            <p:ph idx="1"/>
          </p:nvPr>
        </p:nvSpPr>
        <p:spPr>
          <a:xfrm>
            <a:off x="500034" y="1214423"/>
            <a:ext cx="8229600" cy="3071834"/>
          </a:xfrm>
        </p:spPr>
        <p:txBody>
          <a:bodyPr>
            <a:normAutofit/>
          </a:bodyPr>
          <a:lstStyle/>
          <a:p>
            <a:pPr marL="1588" indent="-1588" algn="just" rtl="1">
              <a:buNone/>
            </a:pPr>
            <a:r>
              <a:rPr lang="ar-SA" sz="3200" dirty="0" smtClean="0"/>
              <a:t>لغشاء </a:t>
            </a:r>
            <a:r>
              <a:rPr lang="ar-SA" sz="3200" dirty="0"/>
              <a:t>البكارة أكثر من شكل، فإما أن يكون "غرباليا" أي كالمصفاة بأكثر من فتحة، أو "هلاليا" أي علا شكل هلال، أو "حلقيا" أي على شكل دائري، أو "نجميا" أي يشبه شكل النجمة. وبحدوث أو اتصال جنسي يتمزق جزء من غشاء البكارة، ومع استمرار الاتصال الجنسي تتمزق معظم أجزائه، وأما بعد الولادة فيتمزق تماما .</a:t>
            </a:r>
            <a:endParaRPr lang="en-US" sz="3200" dirty="0"/>
          </a:p>
        </p:txBody>
      </p:sp>
      <p:pic>
        <p:nvPicPr>
          <p:cNvPr id="6145" name="Picture 1" descr="الأعضاء الخارجية للأنثى"/>
          <p:cNvPicPr>
            <a:picLocks noChangeAspect="1" noChangeArrowheads="1"/>
          </p:cNvPicPr>
          <p:nvPr/>
        </p:nvPicPr>
        <p:blipFill>
          <a:blip r:embed="rId2" cstate="print"/>
          <a:srcRect/>
          <a:stretch>
            <a:fillRect/>
          </a:stretch>
        </p:blipFill>
        <p:spPr bwMode="auto">
          <a:xfrm>
            <a:off x="6215074" y="4263322"/>
            <a:ext cx="1519240" cy="1616787"/>
          </a:xfrm>
          <a:prstGeom prst="rect">
            <a:avLst/>
          </a:prstGeom>
          <a:noFill/>
          <a:ln w="9525">
            <a:noFill/>
            <a:miter lim="800000"/>
            <a:headEnd/>
            <a:tailEnd/>
          </a:ln>
        </p:spPr>
      </p:pic>
      <p:pic>
        <p:nvPicPr>
          <p:cNvPr id="6146" name="Picture 2" descr="أنواع مختلفة من غشاء البكارة"/>
          <p:cNvPicPr>
            <a:picLocks noChangeAspect="1" noChangeArrowheads="1"/>
          </p:cNvPicPr>
          <p:nvPr/>
        </p:nvPicPr>
        <p:blipFill>
          <a:blip r:embed="rId3" cstate="print"/>
          <a:srcRect/>
          <a:stretch>
            <a:fillRect/>
          </a:stretch>
        </p:blipFill>
        <p:spPr bwMode="auto">
          <a:xfrm>
            <a:off x="1928794" y="4000504"/>
            <a:ext cx="2308150" cy="1829009"/>
          </a:xfrm>
          <a:prstGeom prst="rect">
            <a:avLst/>
          </a:prstGeom>
          <a:noFill/>
          <a:ln w="9525">
            <a:noFill/>
            <a:miter lim="800000"/>
            <a:headEnd/>
            <a:tailEnd/>
          </a:ln>
        </p:spPr>
      </p:pic>
      <p:graphicFrame>
        <p:nvGraphicFramePr>
          <p:cNvPr id="6" name="Table 5"/>
          <p:cNvGraphicFramePr>
            <a:graphicFrameLocks noGrp="1"/>
          </p:cNvGraphicFramePr>
          <p:nvPr/>
        </p:nvGraphicFramePr>
        <p:xfrm>
          <a:off x="1714480" y="5929330"/>
          <a:ext cx="6858048" cy="548640"/>
        </p:xfrm>
        <a:graphic>
          <a:graphicData uri="http://schemas.openxmlformats.org/drawingml/2006/table">
            <a:tbl>
              <a:tblPr rtl="1"/>
              <a:tblGrid>
                <a:gridCol w="3423468"/>
                <a:gridCol w="3434580"/>
              </a:tblGrid>
              <a:tr h="0">
                <a:tc>
                  <a:txBody>
                    <a:bodyPr/>
                    <a:lstStyle/>
                    <a:p>
                      <a:pPr marL="0" marR="0" algn="ctr" rtl="1">
                        <a:spcBef>
                          <a:spcPts val="600"/>
                        </a:spcBef>
                        <a:spcAft>
                          <a:spcPts val="600"/>
                        </a:spcAft>
                      </a:pPr>
                      <a:r>
                        <a:rPr lang="ar-EG" sz="1300" b="1" dirty="0">
                          <a:solidFill>
                            <a:srgbClr val="000000"/>
                          </a:solidFill>
                          <a:latin typeface="Times New Roman"/>
                          <a:ea typeface="Times New Roman"/>
                          <a:cs typeface="Arabic Transparent"/>
                        </a:rPr>
                        <a:t>منظر خارجي </a:t>
                      </a:r>
                      <a:r>
                        <a:rPr lang="ar-EG" sz="1300" b="1" dirty="0" smtClean="0">
                          <a:solidFill>
                            <a:srgbClr val="000000"/>
                          </a:solidFill>
                          <a:latin typeface="Times New Roman"/>
                          <a:ea typeface="Times New Roman"/>
                          <a:cs typeface="Arabic Transparent"/>
                        </a:rPr>
                        <a:t>مكبر</a:t>
                      </a:r>
                      <a:r>
                        <a:rPr lang="ar-SA" sz="1300" b="1" dirty="0" smtClean="0">
                          <a:solidFill>
                            <a:srgbClr val="000000"/>
                          </a:solidFill>
                          <a:latin typeface="Times New Roman"/>
                          <a:ea typeface="Times New Roman"/>
                          <a:cs typeface="Arabic Transparent"/>
                        </a:rPr>
                        <a:t>           </a:t>
                      </a:r>
                      <a:endParaRPr lang="en-US" sz="1400" b="1" dirty="0">
                        <a:latin typeface="Times New Roman"/>
                        <a:ea typeface="Times New Roman"/>
                      </a:endParaRPr>
                    </a:p>
                  </a:txBody>
                  <a:tcPr marL="68580" marR="68580" marT="0" marB="0">
                    <a:lnL>
                      <a:noFill/>
                    </a:lnL>
                    <a:lnR>
                      <a:noFill/>
                    </a:lnR>
                    <a:lnT>
                      <a:noFill/>
                    </a:lnT>
                    <a:lnB>
                      <a:noFill/>
                    </a:lnB>
                  </a:tcPr>
                </a:tc>
                <a:tc>
                  <a:txBody>
                    <a:bodyPr/>
                    <a:lstStyle/>
                    <a:p>
                      <a:pPr marL="0" marR="0" algn="ctr" rtl="1">
                        <a:spcBef>
                          <a:spcPts val="600"/>
                        </a:spcBef>
                        <a:spcAft>
                          <a:spcPts val="600"/>
                        </a:spcAft>
                      </a:pPr>
                      <a:r>
                        <a:rPr lang="ar-SA" sz="1300" b="1" dirty="0" smtClean="0">
                          <a:solidFill>
                            <a:srgbClr val="000000"/>
                          </a:solidFill>
                          <a:latin typeface="Times New Roman"/>
                          <a:ea typeface="Times New Roman"/>
                          <a:cs typeface="Arabic Transparent"/>
                        </a:rPr>
                        <a:t>                </a:t>
                      </a:r>
                      <a:r>
                        <a:rPr lang="ar-EG" sz="1300" b="1" dirty="0" smtClean="0">
                          <a:solidFill>
                            <a:srgbClr val="000000"/>
                          </a:solidFill>
                          <a:latin typeface="Times New Roman"/>
                          <a:ea typeface="Times New Roman"/>
                          <a:cs typeface="Arabic Transparent"/>
                        </a:rPr>
                        <a:t>أشكال </a:t>
                      </a:r>
                      <a:r>
                        <a:rPr lang="ar-EG" sz="1300" b="1" dirty="0">
                          <a:solidFill>
                            <a:srgbClr val="000000"/>
                          </a:solidFill>
                          <a:latin typeface="Times New Roman"/>
                          <a:ea typeface="Times New Roman"/>
                          <a:cs typeface="Arabic Transparent"/>
                        </a:rPr>
                        <a:t>متعددة لأنواع غشاء البكارة</a:t>
                      </a:r>
                      <a:endParaRPr lang="en-US" sz="1400" b="1" dirty="0">
                        <a:latin typeface="Times New Roman"/>
                        <a:ea typeface="Times New Roman"/>
                      </a:endParaRPr>
                    </a:p>
                  </a:txBody>
                  <a:tcPr marL="68580" marR="68580" marT="0" marB="0">
                    <a:lnL>
                      <a:noFill/>
                    </a:lnL>
                    <a:lnR>
                      <a:noFill/>
                    </a:lnR>
                    <a:lnT>
                      <a:noFill/>
                    </a:lnT>
                    <a:lnB>
                      <a:noFill/>
                    </a:lnB>
                  </a:tcPr>
                </a:tc>
              </a:tr>
              <a:tr h="0">
                <a:tc gridSpan="2">
                  <a:txBody>
                    <a:bodyPr/>
                    <a:lstStyle/>
                    <a:p>
                      <a:pPr marL="0" marR="0" indent="272415" algn="ctr" rtl="1">
                        <a:spcBef>
                          <a:spcPts val="0"/>
                        </a:spcBef>
                        <a:spcAft>
                          <a:spcPts val="0"/>
                        </a:spcAft>
                      </a:pPr>
                      <a:endParaRPr lang="en-US" sz="1000" dirty="0">
                        <a:latin typeface="Times New Roman"/>
                        <a:ea typeface="Times New Roman"/>
                      </a:endParaRPr>
                    </a:p>
                    <a:p>
                      <a:pPr marL="0" marR="0" algn="ctr" rtl="1">
                        <a:spcBef>
                          <a:spcPts val="0"/>
                        </a:spcBef>
                        <a:spcAft>
                          <a:spcPts val="0"/>
                        </a:spcAft>
                      </a:pPr>
                      <a:r>
                        <a:rPr lang="ar-SA" sz="1300" b="1" dirty="0">
                          <a:solidFill>
                            <a:srgbClr val="000000"/>
                          </a:solidFill>
                          <a:latin typeface="Times New Roman"/>
                          <a:ea typeface="Times New Roman"/>
                          <a:cs typeface="Arabic Transparent"/>
                        </a:rPr>
                        <a:t>غشاء البكارة</a:t>
                      </a:r>
                      <a:endParaRPr lang="en-US" sz="1400" b="1" dirty="0">
                        <a:latin typeface="Times New Roman"/>
                        <a:ea typeface="Times New Roman"/>
                      </a:endParaRPr>
                    </a:p>
                  </a:txBody>
                  <a:tcPr marL="68580" marR="68580" marT="0" marB="0">
                    <a:lnL>
                      <a:noFill/>
                    </a:lnL>
                    <a:lnT>
                      <a:noFill/>
                    </a:lnT>
                    <a:lnB>
                      <a:noFill/>
                    </a:lnB>
                  </a:tcPr>
                </a:tc>
                <a:tc hMerge="1">
                  <a:txBody>
                    <a:bodyPr/>
                    <a:lstStyle/>
                    <a:p>
                      <a:endParaRPr lang="en-US"/>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775542"/>
          </a:xfrm>
        </p:spPr>
        <p:txBody>
          <a:bodyPr>
            <a:normAutofit fontScale="90000"/>
          </a:bodyPr>
          <a:lstStyle/>
          <a:p>
            <a:pPr algn="ctr"/>
            <a:r>
              <a:rPr lang="ar-SA" b="1" dirty="0" smtClean="0"/>
              <a:t>فض غشاء البكارة</a:t>
            </a:r>
            <a:endParaRPr lang="en-US" dirty="0"/>
          </a:p>
        </p:txBody>
      </p:sp>
      <p:sp>
        <p:nvSpPr>
          <p:cNvPr id="3" name="Content Placeholder 2"/>
          <p:cNvSpPr>
            <a:spLocks noGrp="1"/>
          </p:cNvSpPr>
          <p:nvPr>
            <p:ph idx="1"/>
          </p:nvPr>
        </p:nvSpPr>
        <p:spPr>
          <a:xfrm>
            <a:off x="357158" y="1357298"/>
            <a:ext cx="8329642" cy="5072098"/>
          </a:xfrm>
        </p:spPr>
        <p:txBody>
          <a:bodyPr>
            <a:noAutofit/>
          </a:bodyPr>
          <a:lstStyle/>
          <a:p>
            <a:pPr marL="0" indent="0" algn="just" rtl="1">
              <a:buNone/>
            </a:pPr>
            <a:r>
              <a:rPr lang="ar-SA" sz="3200" dirty="0" smtClean="0"/>
              <a:t>يصحب </a:t>
            </a:r>
            <a:r>
              <a:rPr lang="ar-SA" sz="3200" dirty="0"/>
              <a:t>فض غشاء البكارة بعد الزواج الم خفيف ونزول بضع نقاط من الدم، وهذا هو المعتاد. لكن يجب مراعاة أن كمية الدم تختلف من فتاة إلى أخرى، وكذلك قد يختلط هذا الدم مع افرازات المهبل، ومني الزوج فيصبح سائلا يميل إلى اللون البني فلا يظهر بلون الأحمر المعتاد.</a:t>
            </a:r>
            <a:endParaRPr lang="en-US" sz="3200" b="1" dirty="0"/>
          </a:p>
          <a:p>
            <a:pPr marL="0" indent="0" algn="just" rtl="1">
              <a:buNone/>
            </a:pPr>
            <a:r>
              <a:rPr lang="ar-SA" sz="3200" dirty="0"/>
              <a:t>وفي بعض الأحيان، قد يحدث نزف دموي مصحوب بالم شديد يستدعي التدخل الجراحي، وغالبا ما تحدث نتيجة تهتك بجدار المهبل، وليس نتيجة تمزق غشاء البكارة نفسه، وفي هذه الحالة، غالبا ما يكون السبب هو العنف في فض الغشاء سواء عن طريق الجماع أو عن طريق فض الغشاء بيد الزوج.</a:t>
            </a:r>
            <a:endParaRPr lang="en-US" sz="3200" b="1" dirty="0"/>
          </a:p>
          <a:p>
            <a:pPr algn="just">
              <a:buNone/>
            </a:pP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2643206"/>
          </a:xfrm>
        </p:spPr>
        <p:txBody>
          <a:bodyPr>
            <a:noAutofit/>
          </a:bodyPr>
          <a:lstStyle/>
          <a:p>
            <a:pPr algn="just" rtl="1">
              <a:buNone/>
            </a:pPr>
            <a:r>
              <a:rPr lang="ar-SA" sz="3200" dirty="0"/>
              <a:t>يمكن أحيانا الا يصاحب فض غشاء البكارة نزول أي دم، وكذلك في حالة النوع الحلقي الذي يطلق عليه المطاط، أو في حالة الغشاء السميك الصلب، وفي كلتا الحالتين لا يحدث فض بالفعل للغشاء لأنه لا يتمزق</a:t>
            </a:r>
            <a:r>
              <a:rPr lang="ar-SA" sz="3200" dirty="0" smtClean="0"/>
              <a:t>.</a:t>
            </a:r>
            <a:endParaRPr lang="en-US"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43602"/>
          </a:xfrm>
        </p:spPr>
        <p:txBody>
          <a:bodyPr>
            <a:noAutofit/>
          </a:bodyPr>
          <a:lstStyle/>
          <a:p>
            <a:pPr algn="just" rtl="1">
              <a:buNone/>
            </a:pPr>
            <a:r>
              <a:rPr lang="ar-SA" sz="3200" b="1" dirty="0" smtClean="0"/>
              <a:t>الغشاء </a:t>
            </a:r>
            <a:r>
              <a:rPr lang="ar-SA" sz="3200" b="1" dirty="0"/>
              <a:t>المطاط :</a:t>
            </a:r>
            <a:endParaRPr lang="en-US" sz="3200" b="1" dirty="0"/>
          </a:p>
          <a:p>
            <a:pPr algn="just" rtl="1">
              <a:buNone/>
            </a:pPr>
            <a:r>
              <a:rPr lang="ar-SA" sz="3200" dirty="0"/>
              <a:t>هذا النوع هو سبب الإشكالات الزوجية، فهو سبب تعاسة وشك الزوج وأيضا تعاسة واستغراب الزوجة، حيث لا يصاحب اختراق هذا النوع عند أو اتصال بين الزوجين نزول أي دم، فالغشاء المطاطي يسمح بايلاج العضو دون نزول دم وذلك لأنه يتمدد مع الاتصال ولا يتمزق، ويبقى سليما تماما دون أي تمزق إلى أن تحدث الولادة، حيث يفض مع نزول رأس الجنين. ويمكن أيضا أن يفض هذا النوع على يد الجراح مع نزول الدم.</a:t>
            </a:r>
            <a:endParaRPr lang="en-US" sz="3200" b="1" dirty="0"/>
          </a:p>
          <a:p>
            <a:pPr algn="just" rtl="1">
              <a:buNone/>
            </a:pPr>
            <a:r>
              <a:rPr lang="ar-SA" sz="3200" dirty="0"/>
              <a:t>لكن نحب أن نشير إلى أن هذا النوع هو نوع غير شائع، كما يمكن إثبات وجوده أو عدمه بالكشف الطبي</a:t>
            </a:r>
            <a:r>
              <a:rPr lang="ar-SA" sz="3200" dirty="0" smtClean="0"/>
              <a:t>.</a:t>
            </a:r>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429684" cy="5786478"/>
          </a:xfrm>
        </p:spPr>
        <p:txBody>
          <a:bodyPr>
            <a:noAutofit/>
          </a:bodyPr>
          <a:lstStyle/>
          <a:p>
            <a:pPr algn="just" rtl="1">
              <a:buNone/>
            </a:pPr>
            <a:r>
              <a:rPr lang="ar-SA" sz="3200" b="1" dirty="0" smtClean="0"/>
              <a:t>الغشاء السميك الصلب:</a:t>
            </a:r>
            <a:endParaRPr lang="en-US" sz="3200" b="1" dirty="0" smtClean="0"/>
          </a:p>
          <a:p>
            <a:pPr marL="1588" indent="-1588" algn="just" rtl="1">
              <a:buNone/>
            </a:pPr>
            <a:r>
              <a:rPr lang="ar-SA" sz="3200" dirty="0" smtClean="0"/>
              <a:t>هو نوع نادر من غشاء البكارة. وهذا النوع لا يوجد به فتحة لنزول الدم، وبالتالي لا يتمزق بسهولة، بل ولا يسمح بالجماع.</a:t>
            </a:r>
            <a:endParaRPr lang="en-US" sz="3200" b="1" dirty="0" smtClean="0"/>
          </a:p>
          <a:p>
            <a:pPr marL="1588" indent="-1588" algn="just" rtl="1">
              <a:buNone/>
            </a:pPr>
            <a:r>
              <a:rPr lang="ar-SA" sz="3200" dirty="0" smtClean="0"/>
              <a:t>ونظرا لعدم وجود فتحة بهذا الغشاء، فعادة يتم تشخيصه في سن مبكرة، لعدم نزول دم الحيض، أو لوجود مغص شديد ومستمر لعدة أيام من كل شهر.</a:t>
            </a:r>
            <a:endParaRPr lang="en-US" sz="3200" b="1" dirty="0" smtClean="0"/>
          </a:p>
          <a:p>
            <a:pPr marL="1588" indent="-1588" algn="just" rtl="1">
              <a:buNone/>
            </a:pPr>
            <a:r>
              <a:rPr lang="ar-SA" sz="3200" dirty="0" smtClean="0"/>
              <a:t>ويترتب على وجود هذا النوع إحتباس دم الحيض داخل تجويف الرحم، وأحيانا قد يصل الدم إلى تجويف البطن عن طريق قناة فالوب، مما يزيد من حدة الألم، وعلاج هذه الحالة هو إجراء عملية جراحية بسيطة للفتاة، يقوم الجراح بعمل فتحة صغيرة بالغشاء لتسمح بمرور الدم.</a:t>
            </a:r>
            <a:endParaRPr lang="en-US" sz="3200" dirty="0" smtClean="0"/>
          </a:p>
          <a:p>
            <a:pPr algn="just"/>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4000528"/>
          </a:xfrm>
        </p:spPr>
        <p:txBody>
          <a:bodyPr>
            <a:normAutofit/>
          </a:bodyPr>
          <a:lstStyle/>
          <a:p>
            <a:pPr algn="just" rtl="1">
              <a:buNone/>
            </a:pPr>
            <a:r>
              <a:rPr lang="ar-SA" sz="3200" b="1" dirty="0"/>
              <a:t>هل يمكن أن ترى أي فتاة غشاء بكارتها؟</a:t>
            </a:r>
            <a:endParaRPr lang="en-US" sz="3200" b="1" dirty="0"/>
          </a:p>
          <a:p>
            <a:pPr marL="87313" indent="-1588" algn="just" rtl="1">
              <a:buNone/>
            </a:pPr>
            <a:r>
              <a:rPr lang="ar-SA" sz="3200" dirty="0"/>
              <a:t>لا تسطتيع أي فتاة أن ترى غشاء البكارة حتى لو استعانة بمرآة لهذا الغرض. وعموما، لا ننصح أبدا إجراء مثل هذه المحاولة، فقد يتسبب العبث عند فتحة المهبل إلى تمزق هذا الغشاء الرقيق، أو أحيانا إلى اتساع فتحة الغشاء، إذا حاولت الفتاة إدخال إصبعها للداخل، مما قد يؤدي إلى عدم نزول دم عند فض الغشاء بعد الزواج.</a:t>
            </a:r>
            <a:endParaRPr lang="en-US" sz="3200" b="1" dirty="0"/>
          </a:p>
          <a:p>
            <a:pPr algn="just">
              <a:buNone/>
            </a:pP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292935"/>
          </a:xfrm>
        </p:spPr>
        <p:txBody>
          <a:bodyPr>
            <a:normAutofit/>
          </a:bodyPr>
          <a:lstStyle/>
          <a:p>
            <a:pPr algn="just" rtl="1">
              <a:buNone/>
            </a:pPr>
            <a:r>
              <a:rPr lang="ar-SA" sz="3200" b="1" dirty="0" smtClean="0"/>
              <a:t>هل يمكن أن يتمزق غشاء البكارة دون اتصال جنسي ؟</a:t>
            </a:r>
            <a:endParaRPr lang="en-US" sz="3200" b="1" dirty="0" smtClean="0"/>
          </a:p>
          <a:p>
            <a:pPr algn="just" rtl="1">
              <a:buNone/>
            </a:pPr>
            <a:r>
              <a:rPr lang="ar-SA" sz="3200" dirty="0" smtClean="0"/>
              <a:t>   في بعض الأحيان يمكن أن يتمزق غشاء البكارة دون اتصال جنسي، كما في حالة سقوط الفتاة على جسم حاد، عند ممارسة بعض التمرينات الرياضية العنيفة، أو في حالة العبث بالأصابع عند فتحة المهبل، أو إذا استخدمت الفتاة جسما غريبا أثنا ممارسة تلك العادة الشاذة والسيئة والتي تعرف بالعادة السرية. ويصاحب تمزق الغشاء في مثل هذه الحالات نزول بعض قطرات من الدم، لكن يجب على الفتاة أن تتأكد من تمزق الغشاء ومن مصدر الدم بعرض نفسها على الطبيب.</a:t>
            </a:r>
            <a:endParaRPr lang="en-US" sz="3200" b="1" dirty="0" smtClean="0"/>
          </a:p>
          <a:p>
            <a:pPr algn="just"/>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507</TotalTime>
  <Words>1282</Words>
  <Application>Microsoft Office PowerPoint</Application>
  <PresentationFormat>عرض على الشاشة (3:4)‏</PresentationFormat>
  <Paragraphs>36</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تدفق</vt:lpstr>
      <vt:lpstr>غشاء البكارة</vt:lpstr>
      <vt:lpstr>الشريحة 2</vt:lpstr>
      <vt:lpstr>شكل غشاء البكارة  </vt:lpstr>
      <vt:lpstr>فض غشاء البكارة</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بعض الأوهام حول غشاء البكارة </vt:lpstr>
      <vt:lpstr>الشريحة 15</vt:lpstr>
    </vt:vector>
  </TitlesOfParts>
  <Company>Saudi Aramco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الجهاز التناسلي والتكاثر البشرى</dc:title>
  <dc:creator>areej monaquel</dc:creator>
  <cp:lastModifiedBy>admin</cp:lastModifiedBy>
  <cp:revision>15</cp:revision>
  <dcterms:created xsi:type="dcterms:W3CDTF">2010-01-06T08:00:34Z</dcterms:created>
  <dcterms:modified xsi:type="dcterms:W3CDTF">2010-01-18T14:07:44Z</dcterms:modified>
</cp:coreProperties>
</file>